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 showSpecialPlsOnTitleSld="0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designed this template so that each member of the project team has a set of slides with its own theme. Members, here’s how you add a new slide to just your set: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r>
              <a:rPr lang="en-US"/>
              <a:t>Mark where you want to add the slide: Select an existing one in the Thumbnails pane, click the New Slide button, then choose a layout. The new slide gets the same theme as the other slides in your set.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Careful! Don’t annoy your fellow presenters by accidentally changing their themes. That can happen if you choose a different theme from the Design tab, which changes all of the slides in the presentation to that look. </a:t>
            </a:r>
            <a:endParaRPr/>
          </a:p>
        </p:txBody>
      </p:sp>
      <p:sp>
        <p:nvSpPr>
          <p:cNvPr id="204" name="Google Shape;20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5" name="Google Shape;20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1:notes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4/22/2019</a:t>
            </a:r>
            <a:endParaRPr/>
          </a:p>
        </p:txBody>
      </p:sp>
      <p:sp>
        <p:nvSpPr>
          <p:cNvPr id="207" name="Google Shape;207;p1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Fossils of the Southeast US DBMS project  CSc4710  spring 2019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6a4dcf548_1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56a4dcf548_1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6a4dcf548_1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56a4dcf548_1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triavl to map already in 3NF form, trouble mapping genus, </a:t>
            </a:r>
            <a:endParaRPr/>
          </a:p>
        </p:txBody>
      </p:sp>
      <p:sp>
        <p:nvSpPr>
          <p:cNvPr id="315" name="Google Shape;31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8be3aa3d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58be3aa3d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564253a55e19ac68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564253a55e19ac68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564253a55e19ac68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" name="Google Shape;215;p2:notes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4/22/2019</a:t>
            </a:r>
            <a:endParaRPr/>
          </a:p>
        </p:txBody>
      </p:sp>
      <p:sp>
        <p:nvSpPr>
          <p:cNvPr id="216" name="Google Shape;216;p2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Fossils of the Southeast US DBMS project  CSc4710  spring 2019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6a4dcf548_1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56a4dcf548_1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56a4dcf548_1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6" name="Google Shape;226;g56a4dcf548_1_56:notes"/>
          <p:cNvSpPr txBox="1"/>
          <p:nvPr>
            <p:ph idx="10" type="dt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4/22/2019</a:t>
            </a:r>
            <a:endParaRPr/>
          </a:p>
        </p:txBody>
      </p:sp>
      <p:sp>
        <p:nvSpPr>
          <p:cNvPr id="227" name="Google Shape;227;g56a4dcf548_1_56:notes"/>
          <p:cNvSpPr txBox="1"/>
          <p:nvPr>
            <p:ph idx="11" type="ftr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Fossils of the Southeast US DBMS project  CSc4710  spring 2019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6a4dcf548_1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56a4dcf548_1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56a4dcf548_1_7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8" name="Google Shape;238;g56a4dcf548_1_78:notes"/>
          <p:cNvSpPr txBox="1"/>
          <p:nvPr>
            <p:ph idx="10" type="dt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4/22/2019</a:t>
            </a:r>
            <a:endParaRPr/>
          </a:p>
        </p:txBody>
      </p:sp>
      <p:sp>
        <p:nvSpPr>
          <p:cNvPr id="239" name="Google Shape;239;g56a4dcf548_1_78:notes"/>
          <p:cNvSpPr txBox="1"/>
          <p:nvPr>
            <p:ph idx="11" type="ftr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Fossils of the Southeast US DBMS project  CSc4710  spring 2019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6a4dcf548_1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56a4dcf548_1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56a4dcf548_1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0" name="Google Shape;250;g56a4dcf548_1_67:notes"/>
          <p:cNvSpPr txBox="1"/>
          <p:nvPr>
            <p:ph idx="10" type="dt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4/22/2019</a:t>
            </a:r>
            <a:endParaRPr/>
          </a:p>
        </p:txBody>
      </p:sp>
      <p:sp>
        <p:nvSpPr>
          <p:cNvPr id="251" name="Google Shape;251;g56a4dcf548_1_67:notes"/>
          <p:cNvSpPr txBox="1"/>
          <p:nvPr>
            <p:ph idx="11" type="ftr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Fossils of the Southeast US DBMS project  CSc4710  spring 2019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2" name="Google Shape;262;p4:notes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4/22/2019</a:t>
            </a:r>
            <a:endParaRPr/>
          </a:p>
        </p:txBody>
      </p:sp>
      <p:sp>
        <p:nvSpPr>
          <p:cNvPr id="263" name="Google Shape;263;p4:notes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Fossils of the Southeast US DBMS project  CSc4710  spring 2019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6a4dcf548_1_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56a4dcf548_1_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56a4dcf548_1_8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3" name="Google Shape;273;g56a4dcf548_1_89:notes"/>
          <p:cNvSpPr txBox="1"/>
          <p:nvPr>
            <p:ph idx="10" type="dt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4/22/2019</a:t>
            </a:r>
            <a:endParaRPr/>
          </a:p>
        </p:txBody>
      </p:sp>
      <p:sp>
        <p:nvSpPr>
          <p:cNvPr id="274" name="Google Shape;274;g56a4dcf548_1_89:notes"/>
          <p:cNvSpPr txBox="1"/>
          <p:nvPr>
            <p:ph idx="11" type="ftr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Fossils of the Southeast US DBMS project  CSc4710  spring 2019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6a4dcf548_1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56a4dcf548_1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4242851"/>
            <a:ext cx="8968084" cy="2759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8" name="Google Shape;1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11716" y="4243845"/>
            <a:ext cx="3077108" cy="27694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680322" y="2733709"/>
            <a:ext cx="8144134" cy="13730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" type="subTitle"/>
          </p:nvPr>
        </p:nvSpPr>
        <p:spPr>
          <a:xfrm>
            <a:off x="680322" y="4394039"/>
            <a:ext cx="8144134" cy="111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2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"/>
          <p:cNvSpPr txBox="1"/>
          <p:nvPr>
            <p:ph idx="12" type="sldNum"/>
          </p:nvPr>
        </p:nvSpPr>
        <p:spPr>
          <a:xfrm>
            <a:off x="9255346" y="2750337"/>
            <a:ext cx="1171888" cy="13564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anoramic Picture with Caption">
  <p:cSld name="Panoramic Picture with Caption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08" name="Google Shape;10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09" name="Google Shape;10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1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1"/>
          <p:cNvSpPr txBox="1"/>
          <p:nvPr>
            <p:ph type="title"/>
          </p:nvPr>
        </p:nvSpPr>
        <p:spPr>
          <a:xfrm>
            <a:off x="680322" y="4711616"/>
            <a:ext cx="9613859" cy="453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rebuchet M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1"/>
          <p:cNvSpPr/>
          <p:nvPr>
            <p:ph idx="2" type="pic"/>
          </p:nvPr>
        </p:nvSpPr>
        <p:spPr>
          <a:xfrm>
            <a:off x="680322" y="609597"/>
            <a:ext cx="9613859" cy="3589575"/>
          </a:xfrm>
          <a:prstGeom prst="rect">
            <a:avLst/>
          </a:prstGeom>
          <a:noFill/>
          <a:ln>
            <a:noFill/>
          </a:ln>
          <a:effectLst>
            <a:outerShdw blurRad="76200" rotWithShape="0" algn="tl" dir="5040000" dist="63500">
              <a:srgbClr val="000000">
                <a:alpha val="40784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" type="body"/>
          </p:nvPr>
        </p:nvSpPr>
        <p:spPr>
          <a:xfrm>
            <a:off x="680319" y="5169583"/>
            <a:ext cx="9613862" cy="6229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15" name="Google Shape;115;p11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1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1"/>
          <p:cNvSpPr txBox="1"/>
          <p:nvPr>
            <p:ph idx="12" type="sldNum"/>
          </p:nvPr>
        </p:nvSpPr>
        <p:spPr>
          <a:xfrm>
            <a:off x="10729455" y="4711309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19" name="Google Shape;11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20" name="Google Shape;12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2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2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2"/>
          <p:cNvSpPr txBox="1"/>
          <p:nvPr>
            <p:ph type="title"/>
          </p:nvPr>
        </p:nvSpPr>
        <p:spPr>
          <a:xfrm>
            <a:off x="680322" y="609597"/>
            <a:ext cx="9613858" cy="3592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2"/>
          <p:cNvSpPr txBox="1"/>
          <p:nvPr>
            <p:ph idx="1" type="body"/>
          </p:nvPr>
        </p:nvSpPr>
        <p:spPr>
          <a:xfrm>
            <a:off x="680322" y="4711615"/>
            <a:ext cx="9613859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25" name="Google Shape;125;p12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2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10729455" y="471161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29" name="Google Shape;12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30" name="Google Shape;13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3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3"/>
          <p:cNvSpPr txBox="1"/>
          <p:nvPr>
            <p:ph type="title"/>
          </p:nvPr>
        </p:nvSpPr>
        <p:spPr>
          <a:xfrm>
            <a:off x="1127856" y="609598"/>
            <a:ext cx="8718877" cy="3036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1" type="body"/>
          </p:nvPr>
        </p:nvSpPr>
        <p:spPr>
          <a:xfrm>
            <a:off x="1402288" y="3653379"/>
            <a:ext cx="815657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5" name="Google Shape;135;p13"/>
          <p:cNvSpPr txBox="1"/>
          <p:nvPr>
            <p:ph idx="2" type="body"/>
          </p:nvPr>
        </p:nvSpPr>
        <p:spPr>
          <a:xfrm>
            <a:off x="680322" y="4711615"/>
            <a:ext cx="9613859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6" name="Google Shape;136;p13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3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idx="12" type="sldNum"/>
          </p:nvPr>
        </p:nvSpPr>
        <p:spPr>
          <a:xfrm>
            <a:off x="10729455" y="470992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13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Trebuchet MS"/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“</a:t>
            </a:r>
            <a:endParaRPr/>
          </a:p>
        </p:txBody>
      </p:sp>
      <p:sp>
        <p:nvSpPr>
          <p:cNvPr id="140" name="Google Shape;140;p13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Trebuchet MS"/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”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42" name="Google Shape;14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43" name="Google Shape;14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4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4"/>
          <p:cNvSpPr txBox="1"/>
          <p:nvPr>
            <p:ph type="title"/>
          </p:nvPr>
        </p:nvSpPr>
        <p:spPr>
          <a:xfrm>
            <a:off x="680319" y="4711615"/>
            <a:ext cx="9613862" cy="5885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1" type="body"/>
          </p:nvPr>
        </p:nvSpPr>
        <p:spPr>
          <a:xfrm>
            <a:off x="680320" y="5300149"/>
            <a:ext cx="9613862" cy="5022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8" name="Google Shape;148;p14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4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4"/>
          <p:cNvSpPr txBox="1"/>
          <p:nvPr>
            <p:ph idx="12" type="sldNum"/>
          </p:nvPr>
        </p:nvSpPr>
        <p:spPr>
          <a:xfrm>
            <a:off x="10729455" y="470992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52" name="Google Shape;15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53" name="Google Shape;15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5"/>
          <p:cNvSpPr txBox="1"/>
          <p:nvPr>
            <p:ph type="title"/>
          </p:nvPr>
        </p:nvSpPr>
        <p:spPr>
          <a:xfrm>
            <a:off x="669222" y="753228"/>
            <a:ext cx="9624960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1" type="body"/>
          </p:nvPr>
        </p:nvSpPr>
        <p:spPr>
          <a:xfrm>
            <a:off x="660946" y="2336873"/>
            <a:ext cx="307003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8" name="Google Shape;158;p15"/>
          <p:cNvSpPr txBox="1"/>
          <p:nvPr>
            <p:ph idx="2" type="body"/>
          </p:nvPr>
        </p:nvSpPr>
        <p:spPr>
          <a:xfrm>
            <a:off x="680322" y="3022673"/>
            <a:ext cx="3049702" cy="2913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9" name="Google Shape;159;p15"/>
          <p:cNvSpPr txBox="1"/>
          <p:nvPr>
            <p:ph idx="3" type="body"/>
          </p:nvPr>
        </p:nvSpPr>
        <p:spPr>
          <a:xfrm>
            <a:off x="3956025" y="2336873"/>
            <a:ext cx="3063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0" name="Google Shape;160;p15"/>
          <p:cNvSpPr txBox="1"/>
          <p:nvPr>
            <p:ph idx="4" type="body"/>
          </p:nvPr>
        </p:nvSpPr>
        <p:spPr>
          <a:xfrm>
            <a:off x="3945470" y="3022673"/>
            <a:ext cx="3063240" cy="2913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1" name="Google Shape;161;p15"/>
          <p:cNvSpPr txBox="1"/>
          <p:nvPr>
            <p:ph idx="5" type="body"/>
          </p:nvPr>
        </p:nvSpPr>
        <p:spPr>
          <a:xfrm>
            <a:off x="7224156" y="2336873"/>
            <a:ext cx="30700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2" name="Google Shape;162;p15"/>
          <p:cNvSpPr txBox="1"/>
          <p:nvPr>
            <p:ph idx="6" type="body"/>
          </p:nvPr>
        </p:nvSpPr>
        <p:spPr>
          <a:xfrm>
            <a:off x="7224156" y="3022673"/>
            <a:ext cx="3070025" cy="2913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3" name="Google Shape;163;p15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15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15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icture Column">
  <p:cSld name="3 Picture Column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67" name="Google Shape;16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68" name="Google Shape;16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6"/>
          <p:cNvSpPr txBox="1"/>
          <p:nvPr>
            <p:ph type="title"/>
          </p:nvPr>
        </p:nvSpPr>
        <p:spPr>
          <a:xfrm>
            <a:off x="680322" y="753228"/>
            <a:ext cx="9613860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16"/>
          <p:cNvSpPr txBox="1"/>
          <p:nvPr>
            <p:ph idx="1" type="body"/>
          </p:nvPr>
        </p:nvSpPr>
        <p:spPr>
          <a:xfrm>
            <a:off x="680318" y="4297503"/>
            <a:ext cx="304970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73" name="Google Shape;173;p16"/>
          <p:cNvSpPr/>
          <p:nvPr>
            <p:ph idx="2" type="pic"/>
          </p:nvPr>
        </p:nvSpPr>
        <p:spPr>
          <a:xfrm>
            <a:off x="680318" y="2336873"/>
            <a:ext cx="3049705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4" name="Google Shape;174;p16"/>
          <p:cNvSpPr txBox="1"/>
          <p:nvPr>
            <p:ph idx="3" type="body"/>
          </p:nvPr>
        </p:nvSpPr>
        <p:spPr>
          <a:xfrm>
            <a:off x="680318" y="4873765"/>
            <a:ext cx="3049705" cy="1062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75" name="Google Shape;175;p16"/>
          <p:cNvSpPr txBox="1"/>
          <p:nvPr>
            <p:ph idx="4" type="body"/>
          </p:nvPr>
        </p:nvSpPr>
        <p:spPr>
          <a:xfrm>
            <a:off x="3945471" y="4297503"/>
            <a:ext cx="3063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76" name="Google Shape;176;p16"/>
          <p:cNvSpPr/>
          <p:nvPr>
            <p:ph idx="5" type="pic"/>
          </p:nvPr>
        </p:nvSpPr>
        <p:spPr>
          <a:xfrm>
            <a:off x="3945470" y="2336873"/>
            <a:ext cx="3063240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77" name="Google Shape;177;p16"/>
          <p:cNvSpPr txBox="1"/>
          <p:nvPr>
            <p:ph idx="6" type="body"/>
          </p:nvPr>
        </p:nvSpPr>
        <p:spPr>
          <a:xfrm>
            <a:off x="3944117" y="4873764"/>
            <a:ext cx="3067297" cy="1062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78" name="Google Shape;178;p16"/>
          <p:cNvSpPr txBox="1"/>
          <p:nvPr>
            <p:ph idx="7" type="body"/>
          </p:nvPr>
        </p:nvSpPr>
        <p:spPr>
          <a:xfrm>
            <a:off x="7230678" y="4297503"/>
            <a:ext cx="306350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79" name="Google Shape;179;p16"/>
          <p:cNvSpPr/>
          <p:nvPr>
            <p:ph idx="8" type="pic"/>
          </p:nvPr>
        </p:nvSpPr>
        <p:spPr>
          <a:xfrm>
            <a:off x="7230677" y="2336873"/>
            <a:ext cx="3063505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80" name="Google Shape;180;p16"/>
          <p:cNvSpPr txBox="1"/>
          <p:nvPr>
            <p:ph idx="9" type="body"/>
          </p:nvPr>
        </p:nvSpPr>
        <p:spPr>
          <a:xfrm>
            <a:off x="7230553" y="4873762"/>
            <a:ext cx="3067563" cy="1062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81" name="Google Shape;181;p16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16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16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185" name="Google Shape;18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186" name="Google Shape;18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17"/>
          <p:cNvSpPr txBox="1"/>
          <p:nvPr>
            <p:ph idx="1" type="body"/>
          </p:nvPr>
        </p:nvSpPr>
        <p:spPr>
          <a:xfrm rot="5400000">
            <a:off x="3687593" y="-670399"/>
            <a:ext cx="3599316" cy="96138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1" name="Google Shape;191;p17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7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7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 txBox="1"/>
          <p:nvPr>
            <p:ph type="title"/>
          </p:nvPr>
        </p:nvSpPr>
        <p:spPr>
          <a:xfrm rot="5400000">
            <a:off x="8489252" y="2249576"/>
            <a:ext cx="4353760" cy="10738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8"/>
          <p:cNvSpPr txBox="1"/>
          <p:nvPr>
            <p:ph idx="1" type="body"/>
          </p:nvPr>
        </p:nvSpPr>
        <p:spPr>
          <a:xfrm rot="5400000">
            <a:off x="2452029" y="-1162110"/>
            <a:ext cx="5326589" cy="88700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p18"/>
          <p:cNvSpPr txBox="1"/>
          <p:nvPr>
            <p:ph idx="10" type="dt"/>
          </p:nvPr>
        </p:nvSpPr>
        <p:spPr>
          <a:xfrm>
            <a:off x="6807126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8"/>
          <p:cNvSpPr txBox="1"/>
          <p:nvPr>
            <p:ph idx="11" type="ftr"/>
          </p:nvPr>
        </p:nvSpPr>
        <p:spPr>
          <a:xfrm>
            <a:off x="680321" y="5936188"/>
            <a:ext cx="61268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18"/>
          <p:cNvSpPr txBox="1"/>
          <p:nvPr>
            <p:ph idx="12" type="sldNum"/>
          </p:nvPr>
        </p:nvSpPr>
        <p:spPr>
          <a:xfrm>
            <a:off x="10097550" y="5398633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27" name="Google Shape;2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28" name="Google Shape;2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37" name="Google Shape;3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38" name="Google Shape;3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4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4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4"/>
          <p:cNvSpPr txBox="1"/>
          <p:nvPr>
            <p:ph type="title"/>
          </p:nvPr>
        </p:nvSpPr>
        <p:spPr>
          <a:xfrm>
            <a:off x="680319" y="753229"/>
            <a:ext cx="9613863" cy="1080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" type="body"/>
          </p:nvPr>
        </p:nvSpPr>
        <p:spPr>
          <a:xfrm>
            <a:off x="906350" y="2336873"/>
            <a:ext cx="4472327" cy="6931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4"/>
          <p:cNvSpPr txBox="1"/>
          <p:nvPr>
            <p:ph idx="2" type="body"/>
          </p:nvPr>
        </p:nvSpPr>
        <p:spPr>
          <a:xfrm>
            <a:off x="680322" y="3030008"/>
            <a:ext cx="4698355" cy="29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4"/>
          <p:cNvSpPr txBox="1"/>
          <p:nvPr>
            <p:ph idx="3" type="body"/>
          </p:nvPr>
        </p:nvSpPr>
        <p:spPr>
          <a:xfrm>
            <a:off x="5820154" y="2336873"/>
            <a:ext cx="4474028" cy="6920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4"/>
          <p:cNvSpPr txBox="1"/>
          <p:nvPr>
            <p:ph idx="4" type="body"/>
          </p:nvPr>
        </p:nvSpPr>
        <p:spPr>
          <a:xfrm>
            <a:off x="5594123" y="3030008"/>
            <a:ext cx="4700059" cy="29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50" name="Google Shape;5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4086907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51" name="Google Shape;5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4" y="4087901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5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5"/>
          <p:cNvSpPr txBox="1"/>
          <p:nvPr>
            <p:ph type="title"/>
          </p:nvPr>
        </p:nvSpPr>
        <p:spPr>
          <a:xfrm>
            <a:off x="680322" y="2869895"/>
            <a:ext cx="961386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680322" y="4232171"/>
            <a:ext cx="9613860" cy="1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5"/>
          <p:cNvSpPr txBox="1"/>
          <p:nvPr>
            <p:ph idx="12" type="sldNum"/>
          </p:nvPr>
        </p:nvSpPr>
        <p:spPr>
          <a:xfrm>
            <a:off x="10729455" y="286989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60" name="Google Shape;6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61" name="Google Shape;6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6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" type="body"/>
          </p:nvPr>
        </p:nvSpPr>
        <p:spPr>
          <a:xfrm>
            <a:off x="680320" y="2336873"/>
            <a:ext cx="4698358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6"/>
          <p:cNvSpPr txBox="1"/>
          <p:nvPr>
            <p:ph idx="2" type="body"/>
          </p:nvPr>
        </p:nvSpPr>
        <p:spPr>
          <a:xfrm>
            <a:off x="5594123" y="2336873"/>
            <a:ext cx="4700058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6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6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71" name="Google Shape;7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72" name="Google Shape;7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7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7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Short.png" id="80" name="Google Shape;8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8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8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8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86" name="Google Shape;8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87" name="Google Shape;8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9"/>
          <p:cNvSpPr txBox="1"/>
          <p:nvPr>
            <p:ph type="title"/>
          </p:nvPr>
        </p:nvSpPr>
        <p:spPr>
          <a:xfrm>
            <a:off x="680321" y="753227"/>
            <a:ext cx="9613859" cy="10809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9"/>
          <p:cNvSpPr txBox="1"/>
          <p:nvPr>
            <p:ph idx="1" type="body"/>
          </p:nvPr>
        </p:nvSpPr>
        <p:spPr>
          <a:xfrm>
            <a:off x="4685846" y="2336873"/>
            <a:ext cx="5608336" cy="3599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9"/>
          <p:cNvSpPr txBox="1"/>
          <p:nvPr>
            <p:ph idx="2" type="body"/>
          </p:nvPr>
        </p:nvSpPr>
        <p:spPr>
          <a:xfrm>
            <a:off x="680322" y="2336872"/>
            <a:ext cx="3790078" cy="35993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3" name="Google Shape;93;p9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9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97" name="Google Shape;9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98" name="Google Shape;9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0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0"/>
          <p:cNvSpPr txBox="1"/>
          <p:nvPr>
            <p:ph type="title"/>
          </p:nvPr>
        </p:nvSpPr>
        <p:spPr>
          <a:xfrm>
            <a:off x="680323" y="753228"/>
            <a:ext cx="9613857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0"/>
          <p:cNvSpPr/>
          <p:nvPr>
            <p:ph idx="2" type="pic"/>
          </p:nvPr>
        </p:nvSpPr>
        <p:spPr>
          <a:xfrm>
            <a:off x="4868333" y="2336874"/>
            <a:ext cx="5425849" cy="3599312"/>
          </a:xfrm>
          <a:prstGeom prst="rect">
            <a:avLst/>
          </a:prstGeom>
          <a:noFill/>
          <a:ln>
            <a:noFill/>
          </a:ln>
          <a:effectLst>
            <a:outerShdw blurRad="76200" rotWithShape="0" algn="tl" dir="5040000" dist="63500">
              <a:srgbClr val="000000">
                <a:alpha val="40784"/>
              </a:srgbClr>
            </a:outerShdw>
          </a:effectLst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680323" y="2336873"/>
            <a:ext cx="3876256" cy="35993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04" name="Google Shape;104;p10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0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0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ADDF70"/>
            </a:gs>
            <a:gs pos="50000">
              <a:srgbClr val="88C25A"/>
            </a:gs>
            <a:gs pos="100000">
              <a:srgbClr val="417425"/>
            </a:gs>
          </a:gsLst>
          <a:lin ang="252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ashOverlay-FullResolve.png" id="10" name="Google Shape;10;p1"/>
          <p:cNvPicPr preferRelativeResize="0"/>
          <p:nvPr/>
        </p:nvPicPr>
        <p:blipFill rotWithShape="1">
          <a:blip r:embed="rId1">
            <a:alphaModFix amt="10000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5" name="Google Shape;15;p1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/>
          <p:nvPr>
            <p:ph type="ctrTitle"/>
          </p:nvPr>
        </p:nvSpPr>
        <p:spPr>
          <a:xfrm>
            <a:off x="-1" y="2676573"/>
            <a:ext cx="89628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Times New Roman"/>
              <a:buNone/>
            </a:pPr>
            <a:br>
              <a:rPr lang="en-US" sz="28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28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28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28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28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28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</a:t>
            </a:r>
            <a:br>
              <a:rPr lang="en-US" sz="2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CSC 4710 </a:t>
            </a:r>
            <a:br>
              <a:rPr lang="en-US" sz="3200">
                <a:latin typeface="Arial"/>
                <a:ea typeface="Arial"/>
                <a:cs typeface="Arial"/>
                <a:sym typeface="Arial"/>
              </a:rPr>
            </a:br>
            <a:br>
              <a:rPr lang="en-US" sz="2400"/>
            </a:br>
            <a:endParaRPr sz="2400"/>
          </a:p>
        </p:txBody>
      </p:sp>
      <p:sp>
        <p:nvSpPr>
          <p:cNvPr id="210" name="Google Shape;210;p19"/>
          <p:cNvSpPr txBox="1"/>
          <p:nvPr>
            <p:ph idx="1" type="subTitle"/>
          </p:nvPr>
        </p:nvSpPr>
        <p:spPr>
          <a:xfrm>
            <a:off x="8365402" y="4318503"/>
            <a:ext cx="3748135" cy="209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Jeffrey Bruggeman</a:t>
            </a:r>
            <a:endParaRPr>
              <a:solidFill>
                <a:srgbClr val="000000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Kevin Seveur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Julio Soldevilla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Philipos Zegey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680321" y="753228"/>
            <a:ext cx="96138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600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Entity Relationship Diagram </a:t>
            </a:r>
            <a:br>
              <a:rPr lang="en-US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</p:txBody>
      </p:sp>
      <p:sp>
        <p:nvSpPr>
          <p:cNvPr id="302" name="Google Shape;302;p28"/>
          <p:cNvSpPr txBox="1"/>
          <p:nvPr>
            <p:ph idx="11" type="ftr"/>
          </p:nvPr>
        </p:nvSpPr>
        <p:spPr>
          <a:xfrm>
            <a:off x="680321" y="5936188"/>
            <a:ext cx="6870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03" name="Google Shape;303;p28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304" name="Google Shape;30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700" y="2148802"/>
            <a:ext cx="10277797" cy="37873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9"/>
          <p:cNvSpPr txBox="1"/>
          <p:nvPr>
            <p:ph type="title"/>
          </p:nvPr>
        </p:nvSpPr>
        <p:spPr>
          <a:xfrm>
            <a:off x="680321" y="753228"/>
            <a:ext cx="96138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600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Entity Relationship Diagram </a:t>
            </a:r>
            <a:br>
              <a:rPr lang="en-US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</p:txBody>
      </p:sp>
      <p:sp>
        <p:nvSpPr>
          <p:cNvPr id="310" name="Google Shape;310;p29"/>
          <p:cNvSpPr txBox="1"/>
          <p:nvPr>
            <p:ph idx="11" type="ftr"/>
          </p:nvPr>
        </p:nvSpPr>
        <p:spPr>
          <a:xfrm>
            <a:off x="680321" y="6240988"/>
            <a:ext cx="6870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1" name="Google Shape;311;p29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312" name="Google Shape;3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900" y="1903427"/>
            <a:ext cx="9750400" cy="4500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0"/>
          <p:cNvSpPr txBox="1"/>
          <p:nvPr>
            <p:ph type="title"/>
          </p:nvPr>
        </p:nvSpPr>
        <p:spPr>
          <a:xfrm>
            <a:off x="425513" y="753228"/>
            <a:ext cx="9868669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100"/>
              <a:buFont typeface="Times New Roman"/>
              <a:buNone/>
            </a:pPr>
            <a:r>
              <a:rPr lang="en-US" sz="31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Relational Model</a:t>
            </a:r>
            <a:b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8" name="Google Shape;318;p30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9" name="Google Shape;319;p30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320" name="Google Shape;32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525" y="2148791"/>
            <a:ext cx="10234216" cy="3787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/>
          <p:nvPr>
            <p:ph type="title"/>
          </p:nvPr>
        </p:nvSpPr>
        <p:spPr>
          <a:xfrm>
            <a:off x="680321" y="753228"/>
            <a:ext cx="96138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600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Functionalities</a:t>
            </a:r>
            <a:b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6" name="Google Shape;326;p31"/>
          <p:cNvSpPr txBox="1"/>
          <p:nvPr>
            <p:ph idx="11" type="ftr"/>
          </p:nvPr>
        </p:nvSpPr>
        <p:spPr>
          <a:xfrm>
            <a:off x="680321" y="5936188"/>
            <a:ext cx="6870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27" name="Google Shape;327;p31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328" name="Google Shape;328;p31"/>
          <p:cNvSpPr txBox="1"/>
          <p:nvPr/>
        </p:nvSpPr>
        <p:spPr>
          <a:xfrm>
            <a:off x="386775" y="2405500"/>
            <a:ext cx="5329800" cy="3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Function of the Database: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This fossil database allows us to use one of four attributes of the fossil entity to find every bit of information we have for the fossil in the entire database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How: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We configured the database so that the main entity, Fossil, is the central object of the database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Example Query: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How do you create an optional query?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              WHERE A = option 1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#AND B = option 2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#AND C = option 3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;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9" name="Google Shape;329;p31"/>
          <p:cNvSpPr txBox="1"/>
          <p:nvPr/>
        </p:nvSpPr>
        <p:spPr>
          <a:xfrm>
            <a:off x="5716575" y="2405500"/>
            <a:ext cx="6167100" cy="29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Example Query: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How do you traverse a chain of entities analytically and efficiently?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Step 1		   </a:t>
            </a:r>
            <a:r>
              <a:rPr b="1" lang="en-US">
                <a:latin typeface="Trebuchet MS"/>
                <a:ea typeface="Trebuchet MS"/>
                <a:cs typeface="Trebuchet MS"/>
                <a:sym typeface="Trebuchet MS"/>
              </a:rPr>
              <a:t>A JOIN B JOIN C JOIN D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rebuchet MS"/>
                <a:ea typeface="Trebuchet MS"/>
                <a:cs typeface="Trebuchet MS"/>
                <a:sym typeface="Trebuchet MS"/>
              </a:rPr>
              <a:t>Step 2		</a:t>
            </a:r>
            <a:r>
              <a:rPr b="1" lang="en-US">
                <a:highlight>
                  <a:srgbClr val="FFFF00"/>
                </a:highlight>
                <a:latin typeface="Trebuchet MS"/>
                <a:ea typeface="Trebuchet MS"/>
                <a:cs typeface="Trebuchet MS"/>
                <a:sym typeface="Trebuchet MS"/>
              </a:rPr>
              <a:t>A.1 = B.1, B.2 = C.1, C.2 = D.1</a:t>
            </a:r>
            <a:endParaRPr b="1">
              <a:highlight>
                <a:srgbClr val="FFFF00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0" name="Google Shape;330;p31"/>
          <p:cNvSpPr/>
          <p:nvPr/>
        </p:nvSpPr>
        <p:spPr>
          <a:xfrm>
            <a:off x="5990150" y="3307075"/>
            <a:ext cx="886800" cy="452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</a:t>
            </a:r>
            <a:endParaRPr/>
          </a:p>
        </p:txBody>
      </p:sp>
      <p:sp>
        <p:nvSpPr>
          <p:cNvPr id="331" name="Google Shape;331;p31"/>
          <p:cNvSpPr/>
          <p:nvPr/>
        </p:nvSpPr>
        <p:spPr>
          <a:xfrm>
            <a:off x="6876950" y="3424975"/>
            <a:ext cx="462300" cy="216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1"/>
          <p:cNvSpPr/>
          <p:nvPr/>
        </p:nvSpPr>
        <p:spPr>
          <a:xfrm>
            <a:off x="7339250" y="3307075"/>
            <a:ext cx="886800" cy="452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</a:t>
            </a:r>
            <a:endParaRPr/>
          </a:p>
        </p:txBody>
      </p:sp>
      <p:sp>
        <p:nvSpPr>
          <p:cNvPr id="333" name="Google Shape;333;p31"/>
          <p:cNvSpPr/>
          <p:nvPr/>
        </p:nvSpPr>
        <p:spPr>
          <a:xfrm>
            <a:off x="8226050" y="3424975"/>
            <a:ext cx="462300" cy="216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1"/>
          <p:cNvSpPr/>
          <p:nvPr/>
        </p:nvSpPr>
        <p:spPr>
          <a:xfrm>
            <a:off x="8688350" y="3307075"/>
            <a:ext cx="886800" cy="452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</a:t>
            </a:r>
            <a:endParaRPr/>
          </a:p>
        </p:txBody>
      </p:sp>
      <p:sp>
        <p:nvSpPr>
          <p:cNvPr id="335" name="Google Shape;335;p31"/>
          <p:cNvSpPr/>
          <p:nvPr/>
        </p:nvSpPr>
        <p:spPr>
          <a:xfrm>
            <a:off x="9575150" y="3424975"/>
            <a:ext cx="462300" cy="216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1"/>
          <p:cNvSpPr/>
          <p:nvPr/>
        </p:nvSpPr>
        <p:spPr>
          <a:xfrm>
            <a:off x="10037450" y="3307075"/>
            <a:ext cx="886800" cy="452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14:gallery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2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600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 and Conclusion</a:t>
            </a:r>
            <a:br>
              <a:rPr lang="en-US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</p:txBody>
      </p:sp>
      <p:sp>
        <p:nvSpPr>
          <p:cNvPr id="342" name="Google Shape;342;p32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43" name="Google Shape;343;p32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344" name="Google Shape;34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564" y="2194825"/>
            <a:ext cx="6651311" cy="35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725" y="2302428"/>
            <a:ext cx="4411802" cy="330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3"/>
          <p:cNvSpPr txBox="1"/>
          <p:nvPr>
            <p:ph type="title"/>
          </p:nvPr>
        </p:nvSpPr>
        <p:spPr>
          <a:xfrm>
            <a:off x="680321" y="753228"/>
            <a:ext cx="9613800" cy="1080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Summary and Conclusion</a:t>
            </a:r>
            <a:br>
              <a:rPr lang="en-US"/>
            </a:br>
            <a:endParaRPr/>
          </a:p>
        </p:txBody>
      </p:sp>
      <p:sp>
        <p:nvSpPr>
          <p:cNvPr id="352" name="Google Shape;352;p33"/>
          <p:cNvSpPr txBox="1"/>
          <p:nvPr>
            <p:ph idx="1" type="body"/>
          </p:nvPr>
        </p:nvSpPr>
        <p:spPr>
          <a:xfrm>
            <a:off x="680324" y="2336875"/>
            <a:ext cx="6554700" cy="3599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Discussion of difficulties and what we learned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3" name="Google Shape;353;p33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/>
          </a:p>
        </p:txBody>
      </p:sp>
      <p:pic>
        <p:nvPicPr>
          <p:cNvPr id="354" name="Google Shape;35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8825" y="2164025"/>
            <a:ext cx="3912201" cy="434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600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 of the presentation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9" name="Google Shape;219;p20"/>
          <p:cNvSpPr txBox="1"/>
          <p:nvPr>
            <p:ph idx="1" type="body"/>
          </p:nvPr>
        </p:nvSpPr>
        <p:spPr>
          <a:xfrm>
            <a:off x="680325" y="2336875"/>
            <a:ext cx="9613800" cy="3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Requirements Analysis</a:t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Entity Relationship Diagram </a:t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Relational model</a:t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Functionalities</a:t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 and Conclusion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20" name="Google Shape;220;p20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21" name="Google Shape;221;p20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"/>
          <p:cNvSpPr txBox="1"/>
          <p:nvPr>
            <p:ph type="title"/>
          </p:nvPr>
        </p:nvSpPr>
        <p:spPr>
          <a:xfrm>
            <a:off x="680318" y="763079"/>
            <a:ext cx="96138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Times New Roman"/>
              <a:buNone/>
            </a:pPr>
            <a:r>
              <a:rPr lang="en-US" sz="4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0" name="Google Shape;230;p21"/>
          <p:cNvSpPr txBox="1"/>
          <p:nvPr>
            <p:ph idx="11" type="ftr"/>
          </p:nvPr>
        </p:nvSpPr>
        <p:spPr>
          <a:xfrm>
            <a:off x="680321" y="5936188"/>
            <a:ext cx="6870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1" name="Google Shape;231;p21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232" name="Google Shape;2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8252" y="2217000"/>
            <a:ext cx="4481423" cy="334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7924" y="2237515"/>
            <a:ext cx="4695825" cy="330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2"/>
          <p:cNvSpPr txBox="1"/>
          <p:nvPr>
            <p:ph type="title"/>
          </p:nvPr>
        </p:nvSpPr>
        <p:spPr>
          <a:xfrm>
            <a:off x="680318" y="763079"/>
            <a:ext cx="96138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Times New Roman"/>
              <a:buNone/>
            </a:pPr>
            <a:r>
              <a:rPr lang="en-US" sz="4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2" name="Google Shape;242;p22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243" name="Google Shape;2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213" y="2027100"/>
            <a:ext cx="3531850" cy="470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9433" y="2027090"/>
            <a:ext cx="3141901" cy="470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98885" y="2027090"/>
            <a:ext cx="3141901" cy="470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3"/>
          <p:cNvSpPr txBox="1"/>
          <p:nvPr>
            <p:ph type="title"/>
          </p:nvPr>
        </p:nvSpPr>
        <p:spPr>
          <a:xfrm>
            <a:off x="680318" y="763079"/>
            <a:ext cx="96138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4000"/>
              <a:buFont typeface="Times New Roman"/>
              <a:buNone/>
            </a:pPr>
            <a:r>
              <a:rPr lang="en-US" sz="4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" name="Google Shape;254;p23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255" name="Google Shape;255;p23"/>
          <p:cNvSpPr txBox="1"/>
          <p:nvPr/>
        </p:nvSpPr>
        <p:spPr>
          <a:xfrm>
            <a:off x="634600" y="2346100"/>
            <a:ext cx="11249100" cy="3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56" name="Google Shape;2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3683" y="2233250"/>
            <a:ext cx="5513566" cy="413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325" y="2233250"/>
            <a:ext cx="5962274" cy="413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4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600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Requirements Analysis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6" name="Google Shape;266;p24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7" name="Google Shape;267;p24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268" name="Google Shape;2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963" y="2148827"/>
            <a:ext cx="10718078" cy="37873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/>
          <p:nvPr>
            <p:ph type="title"/>
          </p:nvPr>
        </p:nvSpPr>
        <p:spPr>
          <a:xfrm>
            <a:off x="680321" y="753228"/>
            <a:ext cx="96138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600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Requirements Analysis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7" name="Google Shape;277;p25"/>
          <p:cNvSpPr txBox="1"/>
          <p:nvPr>
            <p:ph idx="11" type="ftr"/>
          </p:nvPr>
        </p:nvSpPr>
        <p:spPr>
          <a:xfrm>
            <a:off x="680321" y="5936188"/>
            <a:ext cx="6870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78" name="Google Shape;278;p25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279" name="Google Shape;279;p25"/>
          <p:cNvPicPr preferRelativeResize="0"/>
          <p:nvPr/>
        </p:nvPicPr>
        <p:blipFill rotWithShape="1">
          <a:blip r:embed="rId3">
            <a:alphaModFix/>
          </a:blip>
          <a:srcRect b="46285" l="7215" r="9081" t="6875"/>
          <a:stretch/>
        </p:blipFill>
        <p:spPr>
          <a:xfrm>
            <a:off x="451725" y="2560450"/>
            <a:ext cx="3933344" cy="295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5"/>
          <p:cNvPicPr preferRelativeResize="0"/>
          <p:nvPr/>
        </p:nvPicPr>
        <p:blipFill rotWithShape="1">
          <a:blip r:embed="rId4">
            <a:alphaModFix/>
          </a:blip>
          <a:srcRect b="26650" l="837" r="1782" t="1747"/>
          <a:stretch/>
        </p:blipFill>
        <p:spPr>
          <a:xfrm>
            <a:off x="4723825" y="2398550"/>
            <a:ext cx="6931125" cy="327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600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Entity Relationship Diagram </a:t>
            </a:r>
            <a:br>
              <a:rPr lang="en-US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</p:txBody>
      </p:sp>
      <p:sp>
        <p:nvSpPr>
          <p:cNvPr id="286" name="Google Shape;286;p26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7" name="Google Shape;287;p26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288" name="Google Shape;2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375" y="2062775"/>
            <a:ext cx="6948125" cy="3949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7"/>
          <p:cNvSpPr txBox="1"/>
          <p:nvPr>
            <p:ph type="title"/>
          </p:nvPr>
        </p:nvSpPr>
        <p:spPr>
          <a:xfrm>
            <a:off x="680321" y="753228"/>
            <a:ext cx="96138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3600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Entity Relationship Diagram </a:t>
            </a:r>
            <a:br>
              <a:rPr lang="en-US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</p:txBody>
      </p:sp>
      <p:sp>
        <p:nvSpPr>
          <p:cNvPr id="294" name="Google Shape;294;p27"/>
          <p:cNvSpPr txBox="1"/>
          <p:nvPr>
            <p:ph idx="11" type="ftr"/>
          </p:nvPr>
        </p:nvSpPr>
        <p:spPr>
          <a:xfrm>
            <a:off x="680321" y="5936188"/>
            <a:ext cx="6870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Fossils of the Southeast US DBMS project  CSc4710  spring 2019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5" name="Google Shape;295;p27"/>
          <p:cNvSpPr txBox="1"/>
          <p:nvPr>
            <p:ph idx="12" type="sldNum"/>
          </p:nvPr>
        </p:nvSpPr>
        <p:spPr>
          <a:xfrm>
            <a:off x="10729455" y="753227"/>
            <a:ext cx="11541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296" name="Google Shape;2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525" y="2043128"/>
            <a:ext cx="9255403" cy="379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1_Berlin">
  <a:themeElements>
    <a:clrScheme name="Berlin">
      <a:dk1>
        <a:srgbClr val="000000"/>
      </a:dk1>
      <a:lt1>
        <a:srgbClr val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